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701" r:id="rId2"/>
    <p:sldMasterId id="2147483731" r:id="rId3"/>
  </p:sldMasterIdLst>
  <p:notesMasterIdLst>
    <p:notesMasterId r:id="rId21"/>
  </p:notesMasterIdLst>
  <p:handoutMasterIdLst>
    <p:handoutMasterId r:id="rId22"/>
  </p:handoutMasterIdLst>
  <p:sldIdLst>
    <p:sldId id="258" r:id="rId4"/>
    <p:sldId id="328" r:id="rId5"/>
    <p:sldId id="369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70" r:id="rId14"/>
    <p:sldId id="371" r:id="rId15"/>
    <p:sldId id="372" r:id="rId16"/>
    <p:sldId id="373" r:id="rId17"/>
    <p:sldId id="374" r:id="rId18"/>
    <p:sldId id="388" r:id="rId19"/>
    <p:sldId id="382" r:id="rId2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ung, Rita" initials="YR" lastIdx="1" clrIdx="0">
    <p:extLst>
      <p:ext uri="{19B8F6BF-5375-455C-9EA6-DF929625EA0E}">
        <p15:presenceInfo xmlns:p15="http://schemas.microsoft.com/office/powerpoint/2012/main" userId="S-1-5-21-487349131-2095749132-2248483902-874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98" autoAdjust="0"/>
    <p:restoredTop sz="85714" autoAdjust="0"/>
  </p:normalViewPr>
  <p:slideViewPr>
    <p:cSldViewPr snapToGrid="0">
      <p:cViewPr varScale="1">
        <p:scale>
          <a:sx n="80" d="100"/>
          <a:sy n="80" d="100"/>
        </p:scale>
        <p:origin x="12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4B8F1D4-5746-42BB-8225-CF739BE618D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3B882E4-673F-494B-BA47-0F8F02C88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61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EE9D69A-B32F-498C-B7CC-6F7511D0026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5A76D03-AA15-4D5C-A394-21915220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3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6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469F7-62D2-41F2-8C8C-E5B92D9A18F1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03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58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469F7-62D2-41F2-8C8C-E5B92D9A18F1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15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469F7-62D2-41F2-8C8C-E5B92D9A18F1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4297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469F7-62D2-41F2-8C8C-E5B92D9A18F1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390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469F7-62D2-41F2-8C8C-E5B92D9A18F1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283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469F7-62D2-41F2-8C8C-E5B92D9A18F1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346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469F7-62D2-41F2-8C8C-E5B92D9A18F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747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28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469F7-62D2-41F2-8C8C-E5B92D9A18F1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60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469F7-62D2-41F2-8C8C-E5B92D9A18F1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35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469F7-62D2-41F2-8C8C-E5B92D9A18F1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57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469F7-62D2-41F2-8C8C-E5B92D9A18F1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98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469F7-62D2-41F2-8C8C-E5B92D9A18F1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287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469F7-62D2-41F2-8C8C-E5B92D9A18F1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4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7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10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561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C2F9-3831-4A3B-B1B6-75F66B9553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47381" y="6356350"/>
            <a:ext cx="2133600" cy="365125"/>
          </a:xfrm>
        </p:spPr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71500" y="1066799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76300" y="101599"/>
            <a:ext cx="7391400" cy="8382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36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C2F9-3831-4A3B-B1B6-75F66B9553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47381" y="6356350"/>
            <a:ext cx="2133600" cy="365125"/>
          </a:xfrm>
        </p:spPr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71500" y="1066799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76300" y="101599"/>
            <a:ext cx="7391400" cy="8382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79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C2F9-3831-4A3B-B1B6-75F66B9553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47381" y="6356350"/>
            <a:ext cx="2133600" cy="365125"/>
          </a:xfrm>
        </p:spPr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71500" y="1066799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76300" y="101599"/>
            <a:ext cx="7391400" cy="8382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07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039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56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61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8353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872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114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186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9597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4322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4596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3808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C2F9-3831-4A3B-B1B6-75F66B9553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47381" y="6356350"/>
            <a:ext cx="2133600" cy="365125"/>
          </a:xfrm>
        </p:spPr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71500" y="1066799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76300" y="101599"/>
            <a:ext cx="7391400" cy="8382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0124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C2F9-3831-4A3B-B1B6-75F66B9553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47381" y="6356350"/>
            <a:ext cx="2133600" cy="365125"/>
          </a:xfrm>
        </p:spPr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71500" y="1066799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76300" y="101599"/>
            <a:ext cx="7391400" cy="8382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801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C2F9-3831-4A3B-B1B6-75F66B9553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47381" y="6356350"/>
            <a:ext cx="2133600" cy="365125"/>
          </a:xfrm>
        </p:spPr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71500" y="1066799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76300" y="101599"/>
            <a:ext cx="7391400" cy="8382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690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C8796-4B84-4555-9C11-3FC6FBF726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47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452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2536-7704-4833-822B-8463ED514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703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FF8C-6CBF-4E2C-AB09-48F3EE3D15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170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A389-227F-4E79-B26B-85DEDB72B46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2552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174E-6807-4D38-83AF-C2A6224BFB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0648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67FE2-2D04-4F5B-ADFD-E91C7FEFBC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8946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1FB8-94F4-4D92-80B7-BFC9FBFD58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4400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D7D5-EF91-42FA-9C77-9E04166D06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1634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C2C1-93E8-44AD-9F1E-5C8466FC9B2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9433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C1C9-876D-42E7-BAAC-B77B7780BB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1460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3B3B-B9F7-4578-AA0A-B2AAE089E0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149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529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76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37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39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34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86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16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121C6-130F-45BA-B7F5-FBE50EC5B2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0F30-AA23-4C5D-B3EA-B09BC13425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8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2BF35-108E-4A96-AAFA-2B8AF031E1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60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2743200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52500" y="1020935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4BACC6">
                    <a:lumMod val="50000"/>
                  </a:srgbClr>
                </a:solidFill>
              </a:rPr>
              <a:t>Fiscal 2018</a:t>
            </a:r>
          </a:p>
          <a:p>
            <a:pPr algn="ctr"/>
            <a:r>
              <a:rPr lang="en-US" sz="4800" dirty="0" smtClean="0">
                <a:solidFill>
                  <a:srgbClr val="4BACC6">
                    <a:lumMod val="50000"/>
                  </a:srgbClr>
                </a:solidFill>
              </a:rPr>
              <a:t>1</a:t>
            </a:r>
            <a:r>
              <a:rPr lang="en-US" sz="4800" baseline="30000" dirty="0" smtClean="0">
                <a:solidFill>
                  <a:srgbClr val="4BACC6">
                    <a:lumMod val="50000"/>
                  </a:srgbClr>
                </a:solidFill>
              </a:rPr>
              <a:t>st</a:t>
            </a:r>
            <a:r>
              <a:rPr lang="en-US" sz="4800" dirty="0" smtClean="0">
                <a:solidFill>
                  <a:srgbClr val="4BACC6">
                    <a:lumMod val="50000"/>
                  </a:srgbClr>
                </a:solidFill>
              </a:rPr>
              <a:t> Quarter Projections</a:t>
            </a:r>
            <a:endParaRPr lang="en-US" sz="4800" dirty="0">
              <a:solidFill>
                <a:srgbClr val="4BACC6">
                  <a:lumMod val="50000"/>
                </a:srgb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6595" y="3016452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Department of Finance | Report to City Council</a:t>
            </a:r>
          </a:p>
          <a:p>
            <a:pPr algn="ctr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November 14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2017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9409" y="3997589"/>
            <a:ext cx="1085182" cy="137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80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19953" y="1143000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52500" y="1524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Fund Balance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/>
              <a:t>10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68567" y="1586360"/>
            <a:ext cx="7303771" cy="4244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  <a:defRPr/>
            </a:pP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>
              <a:defRPr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090797"/>
              </p:ext>
            </p:extLst>
          </p:nvPr>
        </p:nvGraphicFramePr>
        <p:xfrm>
          <a:off x="1116098" y="2057400"/>
          <a:ext cx="6911805" cy="2176748"/>
        </p:xfrm>
        <a:graphic>
          <a:graphicData uri="http://schemas.openxmlformats.org/drawingml/2006/table">
            <a:tbl>
              <a:tblPr firstRow="1" firstCol="1" bandRow="1"/>
              <a:tblGrid>
                <a:gridCol w="3455905"/>
                <a:gridCol w="1684363"/>
                <a:gridCol w="1771537"/>
              </a:tblGrid>
              <a:tr h="609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Fiscal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2017 C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AFR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Assignments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3382" marR="113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</a:t>
                      </a:r>
                      <a:r>
                        <a:rPr lang="en-US" sz="1600" b="1" baseline="30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rd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Quarter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Reported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3382" marR="1133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Preliminary Close Out</a:t>
                      </a: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13382" marR="1133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Fire &amp; Police pension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litigation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3382" marR="113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50.0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3382" marR="1133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24.3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3382" marR="1133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65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BCPS surplus schools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13382" marR="113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17.6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13382" marR="1133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0.0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13382" marR="1133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5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BCPS operating support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13382" marR="113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30.0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13382" marR="1133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48.0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13382" marR="1133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Department of Justice review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13382" marR="113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2.5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13382" marR="1133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2.5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113382" marR="1133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5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3382" marR="113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100.1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3382" marR="1133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ook Antiqua,Times New Roman"/>
                        </a:rPr>
                        <a:t>74.8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3382" marR="1133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8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2743200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" y="1037016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4BACC6">
                    <a:lumMod val="50000"/>
                  </a:srgbClr>
                </a:solidFill>
              </a:rPr>
              <a:t>Fiscal 2018 </a:t>
            </a:r>
            <a:br>
              <a:rPr lang="en-US" sz="4800" dirty="0" smtClean="0">
                <a:solidFill>
                  <a:srgbClr val="4BACC6">
                    <a:lumMod val="50000"/>
                  </a:srgbClr>
                </a:solidFill>
              </a:rPr>
            </a:br>
            <a:r>
              <a:rPr lang="en-US" sz="4800" dirty="0" smtClean="0">
                <a:solidFill>
                  <a:srgbClr val="4BACC6">
                    <a:lumMod val="50000"/>
                  </a:srgbClr>
                </a:solidFill>
              </a:rPr>
              <a:t>1</a:t>
            </a:r>
            <a:r>
              <a:rPr lang="en-US" sz="4800" baseline="30000" dirty="0" smtClean="0">
                <a:solidFill>
                  <a:srgbClr val="4BACC6">
                    <a:lumMod val="50000"/>
                  </a:srgbClr>
                </a:solidFill>
              </a:rPr>
              <a:t>st</a:t>
            </a:r>
            <a:r>
              <a:rPr lang="en-US" sz="4800" dirty="0" smtClean="0">
                <a:solidFill>
                  <a:srgbClr val="4BACC6">
                    <a:lumMod val="50000"/>
                  </a:srgbClr>
                </a:solidFill>
              </a:rPr>
              <a:t> Quarter Projections</a:t>
            </a:r>
            <a:endParaRPr lang="en-US" sz="4800" dirty="0">
              <a:solidFill>
                <a:srgbClr val="4BACC6">
                  <a:lumMod val="5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19953" y="1143000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52500" y="1524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General Fund Summary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/>
              <a:t>12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972649"/>
              </p:ext>
            </p:extLst>
          </p:nvPr>
        </p:nvGraphicFramePr>
        <p:xfrm>
          <a:off x="572669" y="2035547"/>
          <a:ext cx="7998662" cy="1894869"/>
        </p:xfrm>
        <a:graphic>
          <a:graphicData uri="http://schemas.openxmlformats.org/drawingml/2006/table">
            <a:tbl>
              <a:tblPr firstRow="1" firstCol="1" bandRow="1"/>
              <a:tblGrid>
                <a:gridCol w="3072332"/>
                <a:gridCol w="902970"/>
                <a:gridCol w="1167029"/>
                <a:gridCol w="986589"/>
                <a:gridCol w="1034716"/>
                <a:gridCol w="835026"/>
              </a:tblGrid>
              <a:tr h="306968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FISCAL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2018 – 1</a:t>
                      </a:r>
                      <a:r>
                        <a:rPr lang="en-US" sz="1400" b="1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QUARTER PROJECTION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Adopted Budget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Budget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Adjustments</a:t>
                      </a:r>
                      <a:endParaRPr lang="en-US" sz="14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Adjusted Budget</a:t>
                      </a:r>
                      <a:endParaRPr lang="en-US" sz="14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</a:t>
                      </a:r>
                      <a:r>
                        <a:rPr lang="en-US" sz="1400" b="1" baseline="30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Qtr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Projection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Surplus/ (Deficit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249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Revenue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1,834.9 </a:t>
                      </a:r>
                    </a:p>
                  </a:txBody>
                  <a:tcPr marL="9525" marR="5486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3.6 </a:t>
                      </a:r>
                    </a:p>
                  </a:txBody>
                  <a:tcPr marL="9525" marR="5486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1,838.5 </a:t>
                      </a:r>
                    </a:p>
                  </a:txBody>
                  <a:tcPr marL="9525" marR="5486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1,874.0 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5486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35.5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5486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79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PAYGO Capital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21.4 </a:t>
                      </a:r>
                    </a:p>
                  </a:txBody>
                  <a:tcPr marL="9525" marR="5486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0.0 </a:t>
                      </a:r>
                    </a:p>
                  </a:txBody>
                  <a:tcPr marL="9525" marR="5486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21.4 </a:t>
                      </a:r>
                    </a:p>
                  </a:txBody>
                  <a:tcPr marL="9525" marR="5486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21.4 </a:t>
                      </a:r>
                    </a:p>
                  </a:txBody>
                  <a:tcPr marL="9525" marR="5486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0.0 </a:t>
                      </a:r>
                    </a:p>
                  </a:txBody>
                  <a:tcPr marL="9525" marR="5486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9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Expenditures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1,813.5 </a:t>
                      </a:r>
                    </a:p>
                  </a:txBody>
                  <a:tcPr marL="9525" marR="5486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3.6 </a:t>
                      </a:r>
                    </a:p>
                  </a:txBody>
                  <a:tcPr marL="9525" marR="5486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1,817.1 </a:t>
                      </a:r>
                    </a:p>
                  </a:txBody>
                  <a:tcPr marL="9525" marR="5486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1,816.6 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5486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54864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Surplus </a:t>
                      </a:r>
                      <a:r>
                        <a:rPr lang="en-U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/ (Deficit)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54864" marT="9525" marB="91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54864" marT="9525" marB="91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54864" marT="9525" marB="91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54864" marT="9525" marB="91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36.0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54864" marT="9525" marB="91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36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19953" y="1143000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52500" y="1524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Revenue Summary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/>
              <a:t>13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952500" y="1684338"/>
            <a:ext cx="72771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None/>
              <a:defRPr/>
            </a:pP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$</a:t>
            </a:r>
            <a:r>
              <a:rPr lang="en-US" sz="2400" b="1" dirty="0" smtClean="0">
                <a:solidFill>
                  <a:sysClr val="windowText" lastClr="000000"/>
                </a:solidFill>
                <a:latin typeface="Calibri" panose="020F0502020204030204"/>
              </a:rPr>
              <a:t>35.5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M </a:t>
            </a:r>
            <a:r>
              <a:rPr lang="en-US" sz="2400" b="1" dirty="0" smtClean="0">
                <a:solidFill>
                  <a:sysClr val="windowText" lastClr="000000"/>
                </a:solidFill>
                <a:latin typeface="Calibri" panose="020F0502020204030204"/>
              </a:rPr>
              <a:t>Revenue</a:t>
            </a:r>
            <a:r>
              <a:rPr kumimoji="0" lang="en-US" sz="2400" b="1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lang="en-US" sz="2400" b="1" dirty="0" smtClean="0">
                <a:solidFill>
                  <a:sysClr val="windowText" lastClr="000000"/>
                </a:solidFill>
                <a:latin typeface="Calibri" panose="020F0502020204030204"/>
              </a:rPr>
              <a:t>Surplus</a:t>
            </a:r>
            <a:r>
              <a:rPr kumimoji="0" lang="en-US" sz="2400" b="1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vs. Adjusted Budget</a:t>
            </a:r>
          </a:p>
          <a:p>
            <a:pPr>
              <a:defRPr/>
            </a:pPr>
            <a:r>
              <a:rPr lang="en-US" sz="2000" dirty="0" smtClean="0">
                <a:solidFill>
                  <a:sysClr val="windowText" lastClr="000000"/>
                </a:solidFill>
                <a:latin typeface="Calibri" panose="020F0502020204030204"/>
              </a:rPr>
              <a:t>Includes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$</a:t>
            </a:r>
            <a:r>
              <a:rPr lang="en-US" sz="2000" dirty="0" smtClean="0">
                <a:solidFill>
                  <a:sysClr val="windowText" lastClr="000000"/>
                </a:solidFill>
                <a:latin typeface="Calibri" panose="020F0502020204030204"/>
              </a:rPr>
              <a:t>41.6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M in revenue from volatile sources</a:t>
            </a:r>
          </a:p>
          <a:p>
            <a:pPr>
              <a:defRPr/>
            </a:pPr>
            <a:r>
              <a:rPr lang="en-US" sz="2000" dirty="0" smtClean="0">
                <a:solidFill>
                  <a:sysClr val="windowText" lastClr="000000"/>
                </a:solidFill>
                <a:latin typeface="Calibri" panose="020F0502020204030204"/>
              </a:rPr>
              <a:t>$8M projected deficit in Income tax due to overpayment in prior years</a:t>
            </a:r>
          </a:p>
          <a:p>
            <a:pPr>
              <a:defRPr/>
            </a:pPr>
            <a:r>
              <a:rPr lang="en-US" sz="2000" dirty="0" smtClean="0">
                <a:solidFill>
                  <a:sysClr val="windowText" lastClr="000000"/>
                </a:solidFill>
                <a:latin typeface="Calibri" panose="020F0502020204030204"/>
              </a:rPr>
              <a:t>All other revenues net of Transfer &amp; Recordation, Speed &amp; Red Light violations, and Income Tax sum to a $2M surplus</a:t>
            </a:r>
          </a:p>
          <a:p>
            <a:pPr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Overall revenue surplus </a:t>
            </a:r>
            <a:r>
              <a:rPr lang="en-US" sz="2000" dirty="0" smtClean="0">
                <a:solidFill>
                  <a:sysClr val="windowText" lastClr="000000"/>
                </a:solidFill>
                <a:latin typeface="Calibri" panose="020F0502020204030204"/>
              </a:rPr>
              <a:t>of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$</a:t>
            </a:r>
            <a:r>
              <a:rPr lang="en-US" sz="2000" dirty="0" smtClean="0">
                <a:solidFill>
                  <a:sysClr val="windowText" lastClr="000000"/>
                </a:solidFill>
                <a:latin typeface="Calibri" panose="020F0502020204030204"/>
              </a:rPr>
              <a:t>35.5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M is 1.9% of the Adjusted Budget</a:t>
            </a:r>
          </a:p>
          <a:p>
            <a:pPr marL="457200" lvl="1" indent="0">
              <a:buNone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054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19953" y="1143000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52500" y="1524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Major Revenues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/>
              <a:t>14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87" y="1232184"/>
            <a:ext cx="9144000" cy="493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6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19953" y="1143000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52500" y="1524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Expenditure Summary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/>
              <a:t>15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952500" y="1719212"/>
            <a:ext cx="7026649" cy="2719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None/>
              <a:defRPr/>
            </a:pP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$</a:t>
            </a:r>
            <a:r>
              <a:rPr lang="en-US" sz="2400" b="1" dirty="0" smtClean="0">
                <a:solidFill>
                  <a:sysClr val="windowText" lastClr="000000"/>
                </a:solidFill>
                <a:latin typeface="Calibri" panose="020F0502020204030204"/>
              </a:rPr>
              <a:t>0.5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M</a:t>
            </a:r>
            <a:r>
              <a:rPr kumimoji="0" lang="en-US" sz="2400" b="1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Expenditure Surplus vs. Adjusted Budget</a:t>
            </a:r>
          </a:p>
          <a:p>
            <a:pPr>
              <a:defRPr/>
            </a:pPr>
            <a:r>
              <a:rPr lang="en-US" sz="2000" dirty="0" smtClean="0">
                <a:solidFill>
                  <a:sysClr val="windowText" lastClr="000000"/>
                </a:solidFill>
                <a:latin typeface="Calibri" panose="020F0502020204030204"/>
              </a:rPr>
              <a:t>$11.7M surplus in Debt Service due to project timing and payment schedules</a:t>
            </a:r>
            <a:endParaRPr kumimoji="0" lang="en-US" sz="2000" u="none" strike="noStrike" kern="1200" cap="none" spc="0" normalizeH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Deficits in Fire</a:t>
            </a:r>
            <a:r>
              <a:rPr kumimoji="0" lang="en-US" sz="200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($3.8M) and Police ($17.6M) for overtime</a:t>
            </a:r>
          </a:p>
          <a:p>
            <a:pPr>
              <a:defRPr/>
            </a:pPr>
            <a:r>
              <a:rPr lang="en-US" sz="2000" dirty="0" smtClean="0">
                <a:solidFill>
                  <a:sysClr val="windowText" lastClr="000000"/>
                </a:solidFill>
              </a:rPr>
              <a:t>Overall expenditure surplus represents a very thin margin; only 0.03% </a:t>
            </a:r>
            <a:r>
              <a:rPr lang="en-US" sz="2000" dirty="0">
                <a:solidFill>
                  <a:sysClr val="windowText" lastClr="000000"/>
                </a:solidFill>
              </a:rPr>
              <a:t>of </a:t>
            </a:r>
            <a:r>
              <a:rPr lang="en-US" sz="2000" dirty="0" smtClean="0">
                <a:solidFill>
                  <a:sysClr val="windowText" lastClr="000000"/>
                </a:solidFill>
              </a:rPr>
              <a:t>Adjusted </a:t>
            </a:r>
            <a:r>
              <a:rPr lang="en-US" sz="2000" dirty="0">
                <a:solidFill>
                  <a:sysClr val="windowText" lastClr="000000"/>
                </a:solidFill>
              </a:rPr>
              <a:t>Budget</a:t>
            </a:r>
          </a:p>
          <a:p>
            <a:pPr marL="457200" lvl="1" indent="0">
              <a:buNone/>
              <a:defRPr/>
            </a:pPr>
            <a:endParaRPr kumimoji="0" lang="en-US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996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19953" y="1143000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52500" y="1524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Final Summary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/>
              <a:t>16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52500" y="1786126"/>
            <a:ext cx="7459981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Overall General Fund surplus of $36M</a:t>
            </a:r>
            <a:endParaRPr lang="en-US" sz="2400" dirty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Surplus is largely driven by two highly volatile/sensitive sources: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Transfer &amp; Recordation ($25.7M)</a:t>
            </a:r>
          </a:p>
          <a:p>
            <a:pPr marL="62865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Traffic Cameras ($15.9M)</a:t>
            </a:r>
            <a:endParaRPr lang="en-US" sz="2400" dirty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</a:t>
            </a:r>
            <a:r>
              <a:rPr lang="en-US" sz="2400" dirty="0" smtClean="0"/>
              <a:t>urplus from these sources should </a:t>
            </a:r>
            <a:r>
              <a:rPr lang="en-US" sz="2400" dirty="0"/>
              <a:t>be earmarked for PAYGO capital </a:t>
            </a:r>
            <a:r>
              <a:rPr lang="en-US" sz="2400" dirty="0" smtClean="0"/>
              <a:t>and/or assigned </a:t>
            </a:r>
            <a:r>
              <a:rPr lang="en-US" sz="2400" dirty="0"/>
              <a:t>fund balance.</a:t>
            </a:r>
          </a:p>
        </p:txBody>
      </p:sp>
    </p:spTree>
    <p:extLst>
      <p:ext uri="{BB962C8B-B14F-4D97-AF65-F5344CB8AC3E}">
        <p14:creationId xmlns:p14="http://schemas.microsoft.com/office/powerpoint/2010/main" val="345899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399" y="2057400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52499" y="9906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4BACC6">
                    <a:lumMod val="50000"/>
                  </a:srgbClr>
                </a:solidFill>
              </a:rPr>
              <a:t>Questions?</a:t>
            </a:r>
            <a:endParaRPr lang="en-US" sz="4800" dirty="0">
              <a:solidFill>
                <a:srgbClr val="4BACC6">
                  <a:lumMod val="50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6983" y="2470035"/>
            <a:ext cx="3870035" cy="16447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6983" y="4024788"/>
            <a:ext cx="4607168" cy="74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63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19953" y="1143000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52500" y="1524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4BACC6">
                    <a:lumMod val="50000"/>
                  </a:srgbClr>
                </a:solidFill>
              </a:rPr>
              <a:t>Overview</a:t>
            </a:r>
            <a:endParaRPr lang="en-US" sz="4800" dirty="0">
              <a:solidFill>
                <a:srgbClr val="4BACC6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499594"/>
            <a:ext cx="725098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/>
            <a:endParaRPr lang="en-US" sz="1000" dirty="0">
              <a:solidFill>
                <a:srgbClr val="8064A2">
                  <a:lumMod val="50000"/>
                </a:srgbClr>
              </a:solidFill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prstClr val="black"/>
                </a:solidFill>
              </a:rPr>
              <a:t>Fiscal 2017 Close Out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prstClr val="black"/>
                </a:solidFill>
              </a:rPr>
              <a:t>Fiscal 2018 1</a:t>
            </a:r>
            <a:r>
              <a:rPr lang="en-US" sz="2400" baseline="30000" dirty="0" smtClean="0">
                <a:solidFill>
                  <a:prstClr val="black"/>
                </a:solidFill>
              </a:rPr>
              <a:t>st</a:t>
            </a:r>
            <a:r>
              <a:rPr lang="en-US" sz="2400" dirty="0" smtClean="0">
                <a:solidFill>
                  <a:prstClr val="black"/>
                </a:solidFill>
              </a:rPr>
              <a:t> Quarter Projection</a:t>
            </a:r>
            <a:endParaRPr lang="en-US" sz="2400" dirty="0" smtClean="0">
              <a:solidFill>
                <a:prstClr val="black"/>
              </a:solidFill>
            </a:endParaRPr>
          </a:p>
          <a:p>
            <a:pPr>
              <a:spcAft>
                <a:spcPts val="1200"/>
              </a:spcAft>
            </a:pP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76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2743200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" y="16764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4BACC6">
                    <a:lumMod val="50000"/>
                  </a:srgbClr>
                </a:solidFill>
              </a:rPr>
              <a:t>Fiscal 2017 Close Out</a:t>
            </a:r>
            <a:endParaRPr lang="en-US" sz="4800" dirty="0">
              <a:solidFill>
                <a:srgbClr val="4BACC6">
                  <a:lumMod val="5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5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19953" y="1143000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52500" y="1524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General Fund Summary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767505"/>
              </p:ext>
            </p:extLst>
          </p:nvPr>
        </p:nvGraphicFramePr>
        <p:xfrm>
          <a:off x="829544" y="2153652"/>
          <a:ext cx="7484913" cy="1989743"/>
        </p:xfrm>
        <a:graphic>
          <a:graphicData uri="http://schemas.openxmlformats.org/drawingml/2006/table">
            <a:tbl>
              <a:tblPr firstRow="1" firstCol="1" bandRow="1"/>
              <a:tblGrid>
                <a:gridCol w="2950803"/>
                <a:gridCol w="1475399"/>
                <a:gridCol w="1475399"/>
                <a:gridCol w="1583312"/>
              </a:tblGrid>
              <a:tr h="40907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FISCAL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2017 – PRELIMINARY CLOSE OUT</a:t>
                      </a:r>
                      <a:endParaRPr lang="en-US" sz="16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5486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5053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Adopted Budget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Preliminary Projection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Surplus/ (Deficit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) 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2688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Revenue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1,762.8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1,797.9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35.1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88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PAYGO Capital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15.5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15.5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8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Expenditures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1,747.3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1,742.5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4.8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Surplus/(Deficit)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0.0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ook Antiqua,Times New Roman"/>
                        </a:rPr>
                        <a:t> </a:t>
                      </a:r>
                      <a:r>
                        <a:rPr lang="en-US" sz="16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ook Antiqua,Times New Roman"/>
                        </a:rPr>
                        <a:t>39.9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39.9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9060" marR="990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75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19953" y="1143000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52500" y="1524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Revenue Summary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/>
              <a:t>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881903" y="1325221"/>
            <a:ext cx="72771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None/>
              <a:defRPr/>
            </a:pP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$35M </a:t>
            </a:r>
            <a:r>
              <a:rPr lang="en-US" sz="2400" b="1" dirty="0" smtClean="0">
                <a:solidFill>
                  <a:sysClr val="windowText" lastClr="000000"/>
                </a:solidFill>
                <a:latin typeface="Calibri" panose="020F0502020204030204"/>
              </a:rPr>
              <a:t>Revenue</a:t>
            </a:r>
            <a:r>
              <a:rPr kumimoji="0" lang="en-US" sz="2400" b="1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lang="en-US" sz="2400" b="1" dirty="0" smtClean="0">
                <a:solidFill>
                  <a:sysClr val="windowText" lastClr="000000"/>
                </a:solidFill>
                <a:latin typeface="Calibri" panose="020F0502020204030204"/>
              </a:rPr>
              <a:t>Surplus</a:t>
            </a:r>
            <a:r>
              <a:rPr kumimoji="0" lang="en-US" sz="2400" b="1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vs. Adopted Budget</a:t>
            </a:r>
          </a:p>
          <a:p>
            <a:pPr>
              <a:defRPr/>
            </a:pPr>
            <a:r>
              <a:rPr lang="en-US" sz="2400" dirty="0" smtClean="0">
                <a:solidFill>
                  <a:sysClr val="windowText" lastClr="000000"/>
                </a:solidFill>
                <a:latin typeface="Calibri" panose="020F0502020204030204"/>
              </a:rPr>
              <a:t>Includes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$9.3M in revenue from one-time sources:</a:t>
            </a:r>
          </a:p>
          <a:p>
            <a:pPr lvl="2"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$6M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FEMA snow storm reimbursement</a:t>
            </a:r>
          </a:p>
          <a:p>
            <a:pPr lvl="2">
              <a:defRPr/>
            </a:pPr>
            <a:r>
              <a:rPr lang="en-US" sz="2400" dirty="0" smtClean="0">
                <a:solidFill>
                  <a:sysClr val="windowText" lastClr="000000"/>
                </a:solidFill>
                <a:latin typeface="Calibri" panose="020F0502020204030204"/>
              </a:rPr>
              <a:t>$2M BSO payment of outstanding loan</a:t>
            </a:r>
          </a:p>
          <a:p>
            <a:pPr lvl="2">
              <a:defRPr/>
            </a:pPr>
            <a:r>
              <a:rPr lang="en-US" sz="2400" dirty="0" smtClean="0">
                <a:solidFill>
                  <a:sysClr val="windowText" lastClr="000000"/>
                </a:solidFill>
                <a:latin typeface="Calibri" panose="020F0502020204030204"/>
              </a:rPr>
              <a:t>$1.3M Legg Mason profit sharing agreement</a:t>
            </a:r>
          </a:p>
          <a:p>
            <a:pPr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Recurring revenue surplus </a:t>
            </a:r>
            <a:r>
              <a:rPr lang="en-US" sz="2400" dirty="0" smtClean="0">
                <a:solidFill>
                  <a:sysClr val="windowText" lastClr="000000"/>
                </a:solidFill>
                <a:latin typeface="Calibri" panose="020F0502020204030204"/>
              </a:rPr>
              <a:t>of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$</a:t>
            </a:r>
            <a:r>
              <a:rPr lang="en-US" sz="2400" dirty="0" smtClean="0">
                <a:solidFill>
                  <a:sysClr val="windowText" lastClr="000000"/>
                </a:solidFill>
                <a:latin typeface="Calibri" panose="020F0502020204030204"/>
              </a:rPr>
              <a:t>25.7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M or 1.5% of the Adopted Budget</a:t>
            </a:r>
          </a:p>
          <a:p>
            <a:pPr marL="457200" lvl="1" indent="0">
              <a:buNone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92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19953" y="1143000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52500" y="1524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Revenue Summary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/>
              <a:t>6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952500" y="1249593"/>
            <a:ext cx="7505701" cy="4530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  <a:defRPr/>
            </a:pP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Major Drivers</a:t>
            </a:r>
            <a:r>
              <a:rPr kumimoji="0" lang="en-US" sz="2400" b="1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of Surplus</a:t>
            </a:r>
          </a:p>
          <a:p>
            <a:pPr>
              <a:spcBef>
                <a:spcPts val="1200"/>
              </a:spcBef>
              <a:defRPr/>
            </a:pPr>
            <a:r>
              <a:rPr lang="en-US" sz="2400" noProof="0" dirty="0" smtClean="0">
                <a:solidFill>
                  <a:sysClr val="windowText" lastClr="000000"/>
                </a:solidFill>
                <a:latin typeface="Calibri" panose="020F0502020204030204"/>
              </a:rPr>
              <a:t>Income Tax:</a:t>
            </a:r>
          </a:p>
          <a:p>
            <a:pPr lvl="2">
              <a:defRPr/>
            </a:pPr>
            <a:r>
              <a:rPr lang="en-US" sz="2400" noProof="0" dirty="0" smtClean="0">
                <a:solidFill>
                  <a:sysClr val="windowText" lastClr="000000"/>
                </a:solidFill>
                <a:latin typeface="Calibri" panose="020F0502020204030204"/>
              </a:rPr>
              <a:t>$17.5M surplus </a:t>
            </a:r>
            <a:r>
              <a:rPr lang="en-US" sz="2400" dirty="0" smtClean="0">
                <a:solidFill>
                  <a:sysClr val="windowText" lastClr="000000"/>
                </a:solidFill>
                <a:latin typeface="Calibri" panose="020F0502020204030204"/>
              </a:rPr>
              <a:t>vs. </a:t>
            </a:r>
            <a:r>
              <a:rPr lang="en-US" sz="2400" noProof="0" dirty="0" smtClean="0">
                <a:solidFill>
                  <a:sysClr val="windowText" lastClr="000000"/>
                </a:solidFill>
                <a:latin typeface="Calibri" panose="020F0502020204030204"/>
              </a:rPr>
              <a:t>budget</a:t>
            </a:r>
          </a:p>
          <a:p>
            <a:pPr lvl="2">
              <a:defRPr/>
            </a:pPr>
            <a:r>
              <a:rPr lang="en-US" sz="2400" dirty="0" smtClean="0">
                <a:solidFill>
                  <a:sysClr val="windowText" lastClr="000000"/>
                </a:solidFill>
                <a:latin typeface="Calibri" panose="020F0502020204030204"/>
              </a:rPr>
              <a:t>Fiscal 2017 budgeted revenue aligned with historic trends in the City’s income growth</a:t>
            </a:r>
          </a:p>
          <a:p>
            <a:pPr lvl="2">
              <a:defRPr/>
            </a:pPr>
            <a:r>
              <a:rPr lang="en-US" sz="2400" dirty="0" smtClean="0">
                <a:solidFill>
                  <a:sysClr val="windowText" lastClr="000000"/>
                </a:solidFill>
                <a:latin typeface="Calibri" panose="020F0502020204030204"/>
              </a:rPr>
              <a:t>Growth is now catching up to the state </a:t>
            </a:r>
          </a:p>
          <a:p>
            <a:pPr>
              <a:defRPr/>
            </a:pPr>
            <a:r>
              <a:rPr lang="en-US" sz="2400" dirty="0" smtClean="0">
                <a:solidFill>
                  <a:sysClr val="windowText" lastClr="000000"/>
                </a:solidFill>
                <a:latin typeface="Calibri" panose="020F0502020204030204"/>
              </a:rPr>
              <a:t>Transfer &amp; Recordation Taxes:</a:t>
            </a:r>
          </a:p>
          <a:p>
            <a:pPr lvl="2">
              <a:defRPr/>
            </a:pPr>
            <a:r>
              <a:rPr lang="en-US" sz="2400" dirty="0" smtClean="0">
                <a:solidFill>
                  <a:sysClr val="windowText" lastClr="000000"/>
                </a:solidFill>
                <a:latin typeface="Calibri" panose="020F0502020204030204"/>
              </a:rPr>
              <a:t>$25.9M surplus vs. budget</a:t>
            </a:r>
          </a:p>
          <a:p>
            <a:pPr lvl="2">
              <a:defRPr/>
            </a:pPr>
            <a:r>
              <a:rPr lang="en-US" sz="2400" noProof="0" dirty="0" smtClean="0">
                <a:solidFill>
                  <a:sysClr val="windowText" lastClr="000000"/>
                </a:solidFill>
                <a:latin typeface="Calibri" panose="020F0502020204030204"/>
              </a:rPr>
              <a:t>Highly sensitive to housing market activity</a:t>
            </a:r>
          </a:p>
          <a:p>
            <a:pPr lvl="2">
              <a:defRPr/>
            </a:pPr>
            <a:r>
              <a:rPr lang="en-US" sz="2400" dirty="0" smtClean="0">
                <a:solidFill>
                  <a:sysClr val="windowText" lastClr="000000"/>
                </a:solidFill>
                <a:latin typeface="Calibri" panose="020F0502020204030204"/>
              </a:rPr>
              <a:t>Budgeted at 5 year average to smooth abrupt increases/decreases</a:t>
            </a:r>
          </a:p>
        </p:txBody>
      </p:sp>
    </p:spTree>
    <p:extLst>
      <p:ext uri="{BB962C8B-B14F-4D97-AF65-F5344CB8AC3E}">
        <p14:creationId xmlns:p14="http://schemas.microsoft.com/office/powerpoint/2010/main" val="415949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19953" y="1143000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52500" y="1524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Major Revenues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/>
              <a:t>7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922" y="1231191"/>
            <a:ext cx="8906157" cy="468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27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19953" y="1143000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52500" y="1524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Expenditure Summary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/>
              <a:t>8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952500" y="1634771"/>
            <a:ext cx="72771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None/>
              <a:defRPr/>
            </a:pP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$5M</a:t>
            </a:r>
            <a:r>
              <a:rPr kumimoji="0" lang="en-US" sz="2400" b="1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Expenditure Surplus vs. Adopted Budget</a:t>
            </a:r>
          </a:p>
          <a:p>
            <a:pPr>
              <a:defRPr/>
            </a:pPr>
            <a:r>
              <a:rPr lang="en-US" sz="2400" dirty="0" smtClean="0">
                <a:solidFill>
                  <a:sysClr val="windowText" lastClr="000000"/>
                </a:solidFill>
                <a:latin typeface="Calibri" panose="020F0502020204030204"/>
              </a:rPr>
              <a:t>Surplus in Debt Service due to project timing and payment schedules</a:t>
            </a:r>
            <a:endParaRPr kumimoji="0" lang="en-US" sz="2400" u="none" strike="noStrike" kern="1200" cap="none" spc="0" normalizeH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Deficits in Fire</a:t>
            </a:r>
            <a:r>
              <a:rPr kumimoji="0" lang="en-US" sz="240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and Police for overtime</a:t>
            </a:r>
          </a:p>
          <a:p>
            <a:pPr>
              <a:defRPr/>
            </a:pPr>
            <a:r>
              <a:rPr lang="en-US" sz="2400" dirty="0" smtClean="0">
                <a:solidFill>
                  <a:sysClr val="windowText" lastClr="000000"/>
                </a:solidFill>
              </a:rPr>
              <a:t>All </a:t>
            </a:r>
            <a:r>
              <a:rPr lang="en-US" sz="2400" dirty="0">
                <a:solidFill>
                  <a:sysClr val="windowText" lastClr="000000"/>
                </a:solidFill>
              </a:rPr>
              <a:t>other agency surpluses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netted $6.7M which represents </a:t>
            </a:r>
            <a:r>
              <a:rPr lang="en-US" sz="2400" dirty="0">
                <a:solidFill>
                  <a:sysClr val="windowText" lastClr="000000"/>
                </a:solidFill>
              </a:rPr>
              <a:t>only 0.4% of Adopted Budget</a:t>
            </a:r>
          </a:p>
          <a:p>
            <a:pPr lvl="1">
              <a:defRPr/>
            </a:pPr>
            <a:endParaRPr kumimoji="0" lang="en-US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3429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19953" y="1143000"/>
            <a:ext cx="8001000" cy="1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52500" y="1524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Changes vs. 3</a:t>
            </a:r>
            <a:r>
              <a:rPr lang="en-US" sz="4800" baseline="30000" dirty="0" smtClean="0">
                <a:solidFill>
                  <a:schemeClr val="accent5">
                    <a:lumMod val="50000"/>
                  </a:schemeClr>
                </a:solidFill>
              </a:rPr>
              <a:t>rd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 Quarter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48A-DD63-4BF3-AE1A-ED3F76884619}" type="slidenum">
              <a:rPr lang="en-US" smtClean="0"/>
              <a:t>9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987" y="6172200"/>
            <a:ext cx="78486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rgbClr val="FF9900"/>
              </a:gs>
              <a:gs pos="83000">
                <a:srgbClr val="FF9900"/>
              </a:gs>
              <a:gs pos="100000">
                <a:srgbClr val="FF9900"/>
              </a:gs>
            </a:gsLst>
            <a:lin ang="108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74000">
                  <a:srgbClr val="FF9900"/>
                </a:gs>
                <a:gs pos="83000">
                  <a:srgbClr val="FF9900"/>
                </a:gs>
                <a:gs pos="100000">
                  <a:srgbClr val="FF9900"/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D19417"/>
              </a:clrFrom>
              <a:clrTo>
                <a:srgbClr val="D194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3413" r="2427" b="3652"/>
          <a:stretch/>
        </p:blipFill>
        <p:spPr>
          <a:xfrm>
            <a:off x="0" y="6145713"/>
            <a:ext cx="2590800" cy="702762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205640"/>
              </p:ext>
            </p:extLst>
          </p:nvPr>
        </p:nvGraphicFramePr>
        <p:xfrm>
          <a:off x="616323" y="2057400"/>
          <a:ext cx="7911355" cy="1944541"/>
        </p:xfrm>
        <a:graphic>
          <a:graphicData uri="http://schemas.openxmlformats.org/drawingml/2006/table">
            <a:tbl>
              <a:tblPr firstRow="1" firstCol="1" bandRow="1"/>
              <a:tblGrid>
                <a:gridCol w="1908061"/>
                <a:gridCol w="844458"/>
                <a:gridCol w="1063600"/>
                <a:gridCol w="957705"/>
                <a:gridCol w="1089913"/>
                <a:gridCol w="1023809"/>
                <a:gridCol w="1023809"/>
              </a:tblGrid>
              <a:tr h="30480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Fiscal 2017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3</a:t>
                      </a:r>
                      <a:r>
                        <a:rPr lang="en-US" sz="1400" b="1" kern="1200" baseline="30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rd</a:t>
                      </a:r>
                      <a:r>
                        <a:rPr lang="en-US" sz="1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QUARTER</a:t>
                      </a:r>
                      <a:endParaRPr lang="en-US" sz="14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PRELIMINARY</a:t>
                      </a:r>
                      <a:r>
                        <a:rPr lang="en-US" sz="1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 CLOSE OUT</a:t>
                      </a:r>
                      <a:endParaRPr lang="en-US" sz="1400" b="1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Adopted Budget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</a:t>
                      </a:r>
                      <a:r>
                        <a:rPr lang="en-US" sz="1400" b="1" baseline="30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rd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Quarter Projection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Surplus/ (Deficit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Adopted Budget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Preliminary Projection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Surplus/ (Deficit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Revenue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1,762.8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1,770.3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7.5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1,762.8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1,797.9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35.1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77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PAYGO Capital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15.5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15.5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15.5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15.5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8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Expenditures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1,747.3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1,742.8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4.5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1,747.3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1,742.5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4.8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Surplus/(Deficit)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0.0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ook Antiqua,Times New Roman"/>
                        </a:rPr>
                        <a:t> </a:t>
                      </a:r>
                      <a:r>
                        <a:rPr lang="en-US" sz="1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ook Antiqua,Times New Roman"/>
                        </a:rPr>
                        <a:t>12.0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12.0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0.0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ook Antiqua,Times New Roman"/>
                        </a:rPr>
                        <a:t> </a:t>
                      </a:r>
                      <a:r>
                        <a:rPr lang="en-US" sz="1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ook Antiqua,Times New Roman"/>
                        </a:rPr>
                        <a:t>39.9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39.9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41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FY2017 Retre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Y2017 Retreat" id="{350E4072-A57D-4608-BC74-60F7C2CC5382}" vid="{0C37C406-0D2F-4D9A-BDDC-AC682EF32830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8242</TotalTime>
  <Words>568</Words>
  <Application>Microsoft Office PowerPoint</Application>
  <PresentationFormat>On-screen Show (4:3)</PresentationFormat>
  <Paragraphs>193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Book Antiqua,Times New Roman</vt:lpstr>
      <vt:lpstr>Calibri</vt:lpstr>
      <vt:lpstr>Calibri Light</vt:lpstr>
      <vt:lpstr>Times New Roman</vt:lpstr>
      <vt:lpstr>Wingdings</vt:lpstr>
      <vt:lpstr>Office Theme</vt:lpstr>
      <vt:lpstr>1_Office Theme</vt:lpstr>
      <vt:lpstr>1_FY2017 Retreat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Tessier, Emma</dc:creator>
  <cp:lastModifiedBy>Young, Rita</cp:lastModifiedBy>
  <cp:revision>215</cp:revision>
  <cp:lastPrinted>2016-12-07T17:25:26Z</cp:lastPrinted>
  <dcterms:created xsi:type="dcterms:W3CDTF">2016-11-23T17:20:36Z</dcterms:created>
  <dcterms:modified xsi:type="dcterms:W3CDTF">2017-11-09T19:39:51Z</dcterms:modified>
</cp:coreProperties>
</file>